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00"/>
    <a:srgbClr val="FF4C4C"/>
    <a:srgbClr val="B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84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B0D0E-5ADB-48D8-A29D-31B4C374245E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C6B57-B98E-44C0-97C9-BBA372F07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5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C6B57-B98E-44C0-97C9-BBA372F070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63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2A7D4-DFA6-EF4E-8ADB-D110023AE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894FAC-B39E-5121-9209-9555609E5E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A6E8D1-9909-0DAC-C041-15A81C575C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6521E-27C3-00F0-4213-FA57571DFA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EC6B57-B98E-44C0-97C9-BBA372F070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99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5562F-4747-85E9-7BBC-CE70D9F5A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166110-2266-721E-AC1F-4744AF0DC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5FD10-55D8-1E3D-4149-7422321D9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2AE75-5C4B-836D-B5A4-168989B48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F85BF-DE2A-5F5E-D650-A266C20B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30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9B70C-6653-8049-054A-35C5EC2FC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4B1D9F-EA6B-BC64-C009-9C94B5765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87667-E370-8103-AEC3-C7C3B3779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333FA-7B98-0331-B1D5-4F6D065A1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60154-EFD6-1F2D-EEEF-49D57A6FE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9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CE4406-FC1C-5919-B514-1A372E7A19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DACE2-9862-DFF7-B52F-4EFD9A10A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4A84E-4999-9201-1B31-E8F7813F1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B3A4C-4947-EAC5-69D9-559E7E4F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570F1-B5B0-25A0-7FE6-DEDAB2A9C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20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A51D-D2A4-AA4A-14F9-580F5B989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AA38-76C9-396C-F0B2-65E043ED6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33810-1542-D7FB-5249-D3B3E9567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88B61-812F-D78C-4001-36D94BA3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1E4D5-263E-2C0E-8CB1-3AB68E788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1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A83FB-7F5E-4699-44BE-C39D20418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738AA3-216C-E4F1-7693-1B7CEC40A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D1AE-4DA1-5082-18F4-661034231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958B5-BAE9-81B3-CB6D-BAE45F9BF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6EF8A-7FE7-1D08-A981-757A1154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62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702CA-F48C-A51E-3071-75EAC60D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86CD0-C5F2-C678-AF70-CE1AAA6C98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C3178-D8B0-A5AD-D831-2995DE7AB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846B4-EBDB-68D7-0C5F-9B6A464B2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D8493-4044-0D0F-391E-BF5F6120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3BE36-2AA2-F763-44B0-10F9FB42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1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BFF75-D7F1-91AC-2BA7-27140211E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CF9CD-C749-F5F0-D830-4CD1DE038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5947F0-BC92-C7EB-F7BD-B91F79071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F0FA-B753-3181-5546-E85584D678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F8F75-C52A-8A59-0237-16677DACC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0F507-888E-3D84-BD3C-E8802700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9AA7EF-619E-1A7F-461B-21FF0D3AC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F32F7E-CD9F-C636-F04D-837A36A7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3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F334F-8853-9795-AA05-40D7E1EA9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2B04A3-174C-0C74-40EB-21AF991FD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52FE-A05B-2DD2-97B8-F88A8C83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79EE2A-16BE-C57C-DD7D-E1A9CA528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11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7A7FED-EDD9-2F1F-E365-1F245B3B3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78C41-56A2-96ED-420E-F9352AC12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1F060-5544-8797-EC36-79580417E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19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FB029-E392-BD3D-BAF2-FE2D21AF9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6DFE4-7E6C-35C7-8C3B-2F260EAE6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F5312-BF2C-D603-0E8B-3E9AC491C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1C0BF-8B25-A633-97FB-7E6AB9D0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75C68-5169-D0B1-9AD9-15353B746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E07D-87C9-CEBF-91E3-BC6EFBA8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69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DFF6-28F0-0E57-C355-415E2AFD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3D927B-A9CB-DD67-07C0-2FA6F77822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99E07B-9FF3-DA56-FECE-23C6CA1E6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54AC0-DA7E-952A-5D2F-499557BD5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4A8E0-6BB5-49DD-557D-C62555852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C2D23-83C7-533B-9F89-E3F1D852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25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C4F5F6-00B4-C007-0279-1AFB4FBD3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C7B5A-2DF3-F306-D243-3976D6B05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B5B57-BCB3-2458-7BBF-665CF2798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CDAB4-E85B-403A-B5DC-4E9CF5ACEFF3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C3754-91E5-A22E-4AB1-95F12E68C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9AD43-B50C-2B46-5E8E-57A29BDF5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FA6B32-2D14-4F2E-A01C-218CEEFA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3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10000"/>
              </a:schemeClr>
            </a:gs>
            <a:gs pos="85000">
              <a:srgbClr val="C9E8F7">
                <a:alpha val="60000"/>
              </a:srgbClr>
            </a:gs>
            <a:gs pos="48000">
              <a:schemeClr val="accent1">
                <a:lumMod val="30000"/>
                <a:lumOff val="70000"/>
                <a:alpha val="30000"/>
              </a:schemeClr>
            </a:gs>
          </a:gsLst>
          <a:lin ang="108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D8E7DA-19C5-9442-F186-B6C99C1E9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mountain with trees and clouds&#10;&#10;AI-generated content may be incorrect.">
            <a:extLst>
              <a:ext uri="{FF2B5EF4-FFF2-40B4-BE49-F238E27FC236}">
                <a16:creationId xmlns:a16="http://schemas.microsoft.com/office/drawing/2014/main" id="{25DCAD41-716F-2CFC-9067-F0B78ED1C187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6" y="-4038601"/>
            <a:ext cx="12239626" cy="163195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E8DC10-0F25-8F9C-8FCB-B593BA2565E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9000">
                <a:schemeClr val="tx1">
                  <a:lumMod val="85000"/>
                  <a:lumOff val="15000"/>
                  <a:alpha val="50000"/>
                </a:schemeClr>
              </a:gs>
              <a:gs pos="80000">
                <a:schemeClr val="tx1">
                  <a:alpha val="6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1C963CF-8F68-DF48-76CF-6B3B8BE874E6}"/>
              </a:ext>
            </a:extLst>
          </p:cNvPr>
          <p:cNvGrpSpPr/>
          <p:nvPr/>
        </p:nvGrpSpPr>
        <p:grpSpPr>
          <a:xfrm>
            <a:off x="1519238" y="2721114"/>
            <a:ext cx="9153524" cy="707886"/>
            <a:chOff x="1519238" y="2721114"/>
            <a:chExt cx="9153524" cy="7078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B73B4DF-7570-8548-2C7C-D1F16C9DC468}"/>
                </a:ext>
              </a:extLst>
            </p:cNvPr>
            <p:cNvSpPr txBox="1"/>
            <p:nvPr/>
          </p:nvSpPr>
          <p:spPr>
            <a:xfrm>
              <a:off x="1519238" y="2721114"/>
              <a:ext cx="9153524" cy="707886"/>
            </a:xfrm>
            <a:prstGeom prst="rect">
              <a:avLst/>
            </a:prstGeom>
            <a:noFill/>
            <a:ln w="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spc="-150" dirty="0">
                  <a:ln w="1587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SITARUL – INSTRUMENT MUZICAL 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3873E6C-39FC-CC2C-2382-C6F9B65097C2}"/>
                </a:ext>
              </a:extLst>
            </p:cNvPr>
            <p:cNvCxnSpPr>
              <a:cxnSpLocks/>
            </p:cNvCxnSpPr>
            <p:nvPr/>
          </p:nvCxnSpPr>
          <p:spPr>
            <a:xfrm>
              <a:off x="1809750" y="3429000"/>
              <a:ext cx="4286250" cy="0"/>
            </a:xfrm>
            <a:prstGeom prst="line">
              <a:avLst/>
            </a:prstGeom>
            <a:ln>
              <a:solidFill>
                <a:srgbClr val="FFD700"/>
              </a:solidFill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887D8A-1666-E7F6-6826-2ABA53A222F7}"/>
              </a:ext>
            </a:extLst>
          </p:cNvPr>
          <p:cNvGrpSpPr/>
          <p:nvPr/>
        </p:nvGrpSpPr>
        <p:grpSpPr>
          <a:xfrm>
            <a:off x="1581150" y="3429000"/>
            <a:ext cx="9153524" cy="707886"/>
            <a:chOff x="1581150" y="3429000"/>
            <a:chExt cx="9153524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96487D-D0C6-2B67-A026-8B256886269C}"/>
                </a:ext>
              </a:extLst>
            </p:cNvPr>
            <p:cNvSpPr txBox="1"/>
            <p:nvPr/>
          </p:nvSpPr>
          <p:spPr>
            <a:xfrm>
              <a:off x="1581150" y="3613666"/>
              <a:ext cx="9153524" cy="523220"/>
            </a:xfrm>
            <a:prstGeom prst="rect">
              <a:avLst/>
            </a:prstGeom>
            <a:noFill/>
            <a:ln w="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spc="-150" dirty="0" err="1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Proiect</a:t>
              </a:r>
              <a:r>
                <a:rPr lang="en-US" sz="2800" spc="-150" dirty="0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 </a:t>
              </a:r>
              <a:r>
                <a:rPr lang="en-US" sz="2800" spc="-150" dirty="0" err="1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facut</a:t>
              </a:r>
              <a:r>
                <a:rPr lang="en-US" sz="2800" spc="-150" dirty="0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 de: Petrescu Matei 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3B0C396-86E5-B517-7C06-64784262733E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429000"/>
              <a:ext cx="4410075" cy="0"/>
            </a:xfrm>
            <a:prstGeom prst="line">
              <a:avLst/>
            </a:prstGeom>
            <a:ln>
              <a:solidFill>
                <a:srgbClr val="FFD700"/>
              </a:solidFill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2A14881-5F4B-3493-1C29-F7F2B1C3585D}"/>
              </a:ext>
            </a:extLst>
          </p:cNvPr>
          <p:cNvGrpSpPr/>
          <p:nvPr/>
        </p:nvGrpSpPr>
        <p:grpSpPr>
          <a:xfrm>
            <a:off x="13850313" y="273377"/>
            <a:ext cx="5152572" cy="6306532"/>
            <a:chOff x="6954213" y="273377"/>
            <a:chExt cx="5152572" cy="630653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7B08C36-5A36-267C-D187-63160F715A96}"/>
                </a:ext>
              </a:extLst>
            </p:cNvPr>
            <p:cNvSpPr/>
            <p:nvPr/>
          </p:nvSpPr>
          <p:spPr>
            <a:xfrm>
              <a:off x="7202078" y="273377"/>
              <a:ext cx="4656842" cy="6306532"/>
            </a:xfrm>
            <a:prstGeom prst="roundRect">
              <a:avLst>
                <a:gd name="adj" fmla="val 4427"/>
              </a:avLst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567FA3E-EF25-F7FE-850D-D96E148E5262}"/>
                </a:ext>
              </a:extLst>
            </p:cNvPr>
            <p:cNvSpPr/>
            <p:nvPr/>
          </p:nvSpPr>
          <p:spPr>
            <a:xfrm>
              <a:off x="6954213" y="417286"/>
              <a:ext cx="5152572" cy="6023428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glow rad="228600">
                <a:schemeClr val="bg1">
                  <a:alpha val="5000"/>
                </a:schemeClr>
              </a:glo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8" name="3D Model 7">
                  <a:extLst>
                    <a:ext uri="{FF2B5EF4-FFF2-40B4-BE49-F238E27FC236}">
                      <a16:creationId xmlns:a16="http://schemas.microsoft.com/office/drawing/2014/main" id="{276F3EBD-2721-C5F1-635D-2FAA930524E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664921885"/>
                    </p:ext>
                  </p:extLst>
                </p:nvPr>
              </p:nvGraphicFramePr>
              <p:xfrm>
                <a:off x="7536897" y="2021162"/>
                <a:ext cx="1329649" cy="4028295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329649" cy="4028295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56040" ay="-492794" az="8017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436784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8" name="3D Model 7">
                  <a:extLst>
                    <a:ext uri="{FF2B5EF4-FFF2-40B4-BE49-F238E27FC236}">
                      <a16:creationId xmlns:a16="http://schemas.microsoft.com/office/drawing/2014/main" id="{276F3EBD-2721-C5F1-635D-2FAA930524E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4432997" y="2021162"/>
                  <a:ext cx="1329649" cy="40282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" name="3D Model 8">
                  <a:extLst>
                    <a:ext uri="{FF2B5EF4-FFF2-40B4-BE49-F238E27FC236}">
                      <a16:creationId xmlns:a16="http://schemas.microsoft.com/office/drawing/2014/main" id="{6BD9EF01-735B-3046-D7C7-ACB69E3B4DD1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1193564971"/>
                    </p:ext>
                  </p:extLst>
                </p:nvPr>
              </p:nvGraphicFramePr>
              <p:xfrm rot="16200000">
                <a:off x="9068973" y="-964417"/>
                <a:ext cx="923052" cy="3987204"/>
              </p:xfrm>
              <a:graphic>
                <a:graphicData uri="http://schemas.microsoft.com/office/drawing/2017/model3d">
                  <am3d:model3d r:embed="rId4">
                    <am3d:spPr>
                      <a:xfrm rot="16200000">
                        <a:off x="0" y="0"/>
                        <a:ext cx="923052" cy="3987204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5101969" ay="5180597" az="-5101353"/>
                      <am3d:postTrans dx="0" dy="0" dz="0"/>
                    </am3d:trans>
                    <am3d:raster rName="Office3DRenderer" rVer="16.0.8326">
                      <am3d:blip r:embed="rId6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" name="3D Model 8">
                  <a:extLst>
                    <a:ext uri="{FF2B5EF4-FFF2-40B4-BE49-F238E27FC236}">
                      <a16:creationId xmlns:a16="http://schemas.microsoft.com/office/drawing/2014/main" id="{6BD9EF01-735B-3046-D7C7-ACB69E3B4DD1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 rot="16200000">
                  <a:off x="15965073" y="-964417"/>
                  <a:ext cx="923052" cy="39872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0" name="3D Model 9">
                  <a:extLst>
                    <a:ext uri="{FF2B5EF4-FFF2-40B4-BE49-F238E27FC236}">
                      <a16:creationId xmlns:a16="http://schemas.microsoft.com/office/drawing/2014/main" id="{92B908BF-BA24-ED19-A3EC-1C54771A9257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18093272"/>
                    </p:ext>
                  </p:extLst>
                </p:nvPr>
              </p:nvGraphicFramePr>
              <p:xfrm>
                <a:off x="8982922" y="2100317"/>
                <a:ext cx="1227564" cy="3949140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227564" cy="3949140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0352909" ay="-83017" az="-10789139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0" name="3D Model 9">
                  <a:extLst>
                    <a:ext uri="{FF2B5EF4-FFF2-40B4-BE49-F238E27FC236}">
                      <a16:creationId xmlns:a16="http://schemas.microsoft.com/office/drawing/2014/main" id="{92B908BF-BA24-ED19-A3EC-1C54771A9257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5879022" y="2100317"/>
                  <a:ext cx="1227564" cy="39491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1" name="3D Model 10">
                  <a:extLst>
                    <a:ext uri="{FF2B5EF4-FFF2-40B4-BE49-F238E27FC236}">
                      <a16:creationId xmlns:a16="http://schemas.microsoft.com/office/drawing/2014/main" id="{7CB56B7D-905C-0355-6CBD-7513116271FA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739450478"/>
                    </p:ext>
                  </p:extLst>
                </p:nvPr>
              </p:nvGraphicFramePr>
              <p:xfrm>
                <a:off x="10450837" y="1975094"/>
                <a:ext cx="942084" cy="4025269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942084" cy="4025269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4234194" ay="-4998648" az="4226831"/>
                      <am3d:postTrans dx="0" dy="0" dz="0"/>
                    </am3d:trans>
                    <am3d:raster rName="Office3DRenderer" rVer="16.0.8326">
                      <am3d:blip r:embed="rId8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1" name="3D Model 10">
                  <a:extLst>
                    <a:ext uri="{FF2B5EF4-FFF2-40B4-BE49-F238E27FC236}">
                      <a16:creationId xmlns:a16="http://schemas.microsoft.com/office/drawing/2014/main" id="{7CB56B7D-905C-0355-6CBD-7513116271F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7346937" y="1975094"/>
                  <a:ext cx="942084" cy="402526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445CC77-E5F8-446D-337F-C9357DA69556}"/>
              </a:ext>
            </a:extLst>
          </p:cNvPr>
          <p:cNvGrpSpPr/>
          <p:nvPr/>
        </p:nvGrpSpPr>
        <p:grpSpPr>
          <a:xfrm>
            <a:off x="-6718819" y="1146210"/>
            <a:ext cx="4765015" cy="954107"/>
            <a:chOff x="1142020" y="1067928"/>
            <a:chExt cx="4765015" cy="95410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DE3FB1-C672-782A-AAEF-9D073DDC9C30}"/>
                </a:ext>
              </a:extLst>
            </p:cNvPr>
            <p:cNvSpPr txBox="1"/>
            <p:nvPr/>
          </p:nvSpPr>
          <p:spPr>
            <a:xfrm>
              <a:off x="1142020" y="1067928"/>
              <a:ext cx="476501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pc="-150" dirty="0">
                  <a:ln w="317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SITARUL – INSTRUMENT MUZICAL 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F03D8C-901B-B6E3-B79C-E61FC6B45131}"/>
                </a:ext>
              </a:extLst>
            </p:cNvPr>
            <p:cNvCxnSpPr>
              <a:cxnSpLocks/>
            </p:cNvCxnSpPr>
            <p:nvPr/>
          </p:nvCxnSpPr>
          <p:spPr>
            <a:xfrm>
              <a:off x="1142020" y="1977451"/>
              <a:ext cx="4765015" cy="0"/>
            </a:xfrm>
            <a:prstGeom prst="line">
              <a:avLst/>
            </a:prstGeom>
            <a:ln w="19050">
              <a:solidFill>
                <a:srgbClr val="FFD700"/>
              </a:solidFill>
            </a:ln>
            <a:effectLst>
              <a:glow rad="1016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1608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  <a:alpha val="10000"/>
              </a:schemeClr>
            </a:gs>
            <a:gs pos="85000">
              <a:srgbClr val="C9E8F7">
                <a:alpha val="60000"/>
              </a:srgbClr>
            </a:gs>
            <a:gs pos="48000">
              <a:schemeClr val="accent1">
                <a:lumMod val="30000"/>
                <a:lumOff val="70000"/>
                <a:alpha val="30000"/>
              </a:schemeClr>
            </a:gs>
          </a:gsLst>
          <a:lin ang="108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36EE02-13A3-DC47-7797-C0A921D9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mountain with trees and clouds&#10;&#10;AI-generated content may be incorrect.">
            <a:extLst>
              <a:ext uri="{FF2B5EF4-FFF2-40B4-BE49-F238E27FC236}">
                <a16:creationId xmlns:a16="http://schemas.microsoft.com/office/drawing/2014/main" id="{0F3AF700-CBB3-277D-E5BB-6EFE232F7372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6" y="-4038601"/>
            <a:ext cx="12239626" cy="163195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25E9BD-2C0B-41A7-6D75-4F62114864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9000">
                <a:schemeClr val="tx1">
                  <a:lumMod val="85000"/>
                  <a:lumOff val="15000"/>
                  <a:alpha val="50000"/>
                </a:schemeClr>
              </a:gs>
              <a:gs pos="80000">
                <a:schemeClr val="tx1">
                  <a:alpha val="6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CA6F32-6F95-DDDC-2483-1E7C88675939}"/>
              </a:ext>
            </a:extLst>
          </p:cNvPr>
          <p:cNvGrpSpPr/>
          <p:nvPr/>
        </p:nvGrpSpPr>
        <p:grpSpPr>
          <a:xfrm>
            <a:off x="1581150" y="-4038601"/>
            <a:ext cx="9153524" cy="707886"/>
            <a:chOff x="1519238" y="2721114"/>
            <a:chExt cx="9153524" cy="7078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BB54E19-B3DB-FA8C-AACB-95010B434306}"/>
                </a:ext>
              </a:extLst>
            </p:cNvPr>
            <p:cNvSpPr txBox="1"/>
            <p:nvPr/>
          </p:nvSpPr>
          <p:spPr>
            <a:xfrm>
              <a:off x="1519238" y="2721114"/>
              <a:ext cx="9153524" cy="707886"/>
            </a:xfrm>
            <a:prstGeom prst="rect">
              <a:avLst/>
            </a:prstGeom>
            <a:noFill/>
            <a:ln w="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spc="-150" dirty="0">
                  <a:ln w="1587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SITARUL – INSTRUMENT MUZICAL 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3B7DB89-E3EA-09ED-E9BD-4271970D809B}"/>
                </a:ext>
              </a:extLst>
            </p:cNvPr>
            <p:cNvCxnSpPr>
              <a:cxnSpLocks/>
            </p:cNvCxnSpPr>
            <p:nvPr/>
          </p:nvCxnSpPr>
          <p:spPr>
            <a:xfrm>
              <a:off x="1809750" y="3429000"/>
              <a:ext cx="4286250" cy="0"/>
            </a:xfrm>
            <a:prstGeom prst="line">
              <a:avLst/>
            </a:prstGeom>
            <a:ln>
              <a:solidFill>
                <a:srgbClr val="FFD700"/>
              </a:solidFill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5AA6E7-1EFE-5C57-0B91-A3882C32579C}"/>
              </a:ext>
            </a:extLst>
          </p:cNvPr>
          <p:cNvGrpSpPr/>
          <p:nvPr/>
        </p:nvGrpSpPr>
        <p:grpSpPr>
          <a:xfrm>
            <a:off x="1581150" y="10896601"/>
            <a:ext cx="9153524" cy="707886"/>
            <a:chOff x="1581150" y="3429000"/>
            <a:chExt cx="9153524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06932A4-D168-6F18-FAFB-26C7FF6D6C87}"/>
                </a:ext>
              </a:extLst>
            </p:cNvPr>
            <p:cNvSpPr txBox="1"/>
            <p:nvPr/>
          </p:nvSpPr>
          <p:spPr>
            <a:xfrm>
              <a:off x="1581150" y="3613666"/>
              <a:ext cx="9153524" cy="523220"/>
            </a:xfrm>
            <a:prstGeom prst="rect">
              <a:avLst/>
            </a:prstGeom>
            <a:noFill/>
            <a:ln w="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spc="-150" dirty="0" err="1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Proiect</a:t>
              </a:r>
              <a:r>
                <a:rPr lang="en-US" sz="2800" spc="-150" dirty="0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 </a:t>
              </a:r>
              <a:r>
                <a:rPr lang="en-US" sz="2800" spc="-150" dirty="0" err="1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facut</a:t>
              </a:r>
              <a:r>
                <a:rPr lang="en-US" sz="2800" spc="-150" dirty="0">
                  <a:ln w="952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 de: Petrescu Matei 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331D168-FF93-1608-1248-4473D4B66F3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429000"/>
              <a:ext cx="4410075" cy="0"/>
            </a:xfrm>
            <a:prstGeom prst="line">
              <a:avLst/>
            </a:prstGeom>
            <a:ln>
              <a:solidFill>
                <a:srgbClr val="FFD700"/>
              </a:solidFill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DC50E4A-810E-3671-005F-69B26008182E}"/>
              </a:ext>
            </a:extLst>
          </p:cNvPr>
          <p:cNvGrpSpPr/>
          <p:nvPr/>
        </p:nvGrpSpPr>
        <p:grpSpPr>
          <a:xfrm>
            <a:off x="7039428" y="275734"/>
            <a:ext cx="5152572" cy="6306532"/>
            <a:chOff x="6954213" y="273377"/>
            <a:chExt cx="5152572" cy="630653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3CD6C49-36DF-F6BC-1599-B8687C10349F}"/>
                </a:ext>
              </a:extLst>
            </p:cNvPr>
            <p:cNvSpPr/>
            <p:nvPr/>
          </p:nvSpPr>
          <p:spPr>
            <a:xfrm>
              <a:off x="7202078" y="273377"/>
              <a:ext cx="4656842" cy="6306532"/>
            </a:xfrm>
            <a:prstGeom prst="roundRect">
              <a:avLst>
                <a:gd name="adj" fmla="val 4427"/>
              </a:avLst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FE05785-2240-F3B6-39DB-96D960DE327C}"/>
                </a:ext>
              </a:extLst>
            </p:cNvPr>
            <p:cNvSpPr/>
            <p:nvPr/>
          </p:nvSpPr>
          <p:spPr>
            <a:xfrm>
              <a:off x="6954213" y="417286"/>
              <a:ext cx="5152572" cy="6023428"/>
            </a:xfrm>
            <a:prstGeom prst="ellipse">
              <a:avLst/>
            </a:prstGeom>
            <a:solidFill>
              <a:schemeClr val="bg1">
                <a:alpha val="1000"/>
              </a:schemeClr>
            </a:solidFill>
            <a:ln>
              <a:noFill/>
            </a:ln>
            <a:effectLst>
              <a:glow rad="228600">
                <a:schemeClr val="bg1">
                  <a:alpha val="5000"/>
                </a:schemeClr>
              </a:glo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8" name="3D Model 7">
                  <a:extLst>
                    <a:ext uri="{FF2B5EF4-FFF2-40B4-BE49-F238E27FC236}">
                      <a16:creationId xmlns:a16="http://schemas.microsoft.com/office/drawing/2014/main" id="{80D2EF87-1702-F81D-5D55-37EA9D4399B5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7536897" y="2021162"/>
                <a:ext cx="1329649" cy="4028295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329649" cy="4028295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56040" ay="-492794" az="8017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436784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8" name="3D Model 7">
                  <a:extLst>
                    <a:ext uri="{FF2B5EF4-FFF2-40B4-BE49-F238E27FC236}">
                      <a16:creationId xmlns:a16="http://schemas.microsoft.com/office/drawing/2014/main" id="{80D2EF87-1702-F81D-5D55-37EA9D4399B5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7622112" y="2023519"/>
                  <a:ext cx="1329649" cy="402829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9" name="3D Model 8">
                  <a:extLst>
                    <a:ext uri="{FF2B5EF4-FFF2-40B4-BE49-F238E27FC236}">
                      <a16:creationId xmlns:a16="http://schemas.microsoft.com/office/drawing/2014/main" id="{D380478F-1092-5110-CDDA-D73CF392156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 rot="16200000">
                <a:off x="9068973" y="-964417"/>
                <a:ext cx="923052" cy="3987204"/>
              </p:xfrm>
              <a:graphic>
                <a:graphicData uri="http://schemas.microsoft.com/office/drawing/2017/model3d">
                  <am3d:model3d r:embed="rId4">
                    <am3d:spPr>
                      <a:xfrm rot="16200000">
                        <a:off x="0" y="0"/>
                        <a:ext cx="923052" cy="3987204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5101969" ay="5180597" az="-5101353"/>
                      <am3d:postTrans dx="0" dy="0" dz="0"/>
                    </am3d:trans>
                    <am3d:raster rName="Office3DRenderer" rVer="16.0.8326">
                      <am3d:blip r:embed="rId6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9" name="3D Model 8">
                  <a:extLst>
                    <a:ext uri="{FF2B5EF4-FFF2-40B4-BE49-F238E27FC236}">
                      <a16:creationId xmlns:a16="http://schemas.microsoft.com/office/drawing/2014/main" id="{D380478F-1092-5110-CDDA-D73CF392156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 rot="16200000">
                  <a:off x="9154188" y="-962060"/>
                  <a:ext cx="923052" cy="398720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0" name="3D Model 9">
                  <a:extLst>
                    <a:ext uri="{FF2B5EF4-FFF2-40B4-BE49-F238E27FC236}">
                      <a16:creationId xmlns:a16="http://schemas.microsoft.com/office/drawing/2014/main" id="{64B8758F-7393-F394-A8EA-42B3C4A618D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982922" y="2100317"/>
                <a:ext cx="1227564" cy="3949140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227564" cy="3949140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0352909" ay="-83017" az="-10789139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0" name="3D Model 9">
                  <a:extLst>
                    <a:ext uri="{FF2B5EF4-FFF2-40B4-BE49-F238E27FC236}">
                      <a16:creationId xmlns:a16="http://schemas.microsoft.com/office/drawing/2014/main" id="{64B8758F-7393-F394-A8EA-42B3C4A618D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068137" y="2102674"/>
                  <a:ext cx="1227564" cy="39491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1" name="3D Model 10">
                  <a:extLst>
                    <a:ext uri="{FF2B5EF4-FFF2-40B4-BE49-F238E27FC236}">
                      <a16:creationId xmlns:a16="http://schemas.microsoft.com/office/drawing/2014/main" id="{A62CEA54-AA2C-B726-162A-888BFF1F61C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0450837" y="1975094"/>
                <a:ext cx="942084" cy="4025269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942084" cy="4025269"/>
                      </a:xfrm>
                      <a:prstGeom prst="rect">
                        <a:avLst/>
                      </a:prstGeom>
                    </am3d:spPr>
                    <am3d:camera>
                      <am3d:pos x="0" y="0" z="5051487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477911" d="1000000"/>
                      <am3d:preTrans dx="103" dy="-18249250" dz="3323196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4234194" ay="-4998648" az="4226831"/>
                      <am3d:postTrans dx="0" dy="0" dz="0"/>
                    </am3d:trans>
                    <am3d:raster rName="Office3DRenderer" rVer="16.0.8326">
                      <am3d:blip r:embed="rId8"/>
                    </am3d:raster>
                    <am3d:objViewport viewportSz="4367844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1" name="3D Model 10">
                  <a:extLst>
                    <a:ext uri="{FF2B5EF4-FFF2-40B4-BE49-F238E27FC236}">
                      <a16:creationId xmlns:a16="http://schemas.microsoft.com/office/drawing/2014/main" id="{A62CEA54-AA2C-B726-162A-888BFF1F61CA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0536052" y="1977451"/>
                  <a:ext cx="942084" cy="4025269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28BF11F-9787-0002-7839-F640F02689A1}"/>
              </a:ext>
            </a:extLst>
          </p:cNvPr>
          <p:cNvGrpSpPr/>
          <p:nvPr/>
        </p:nvGrpSpPr>
        <p:grpSpPr>
          <a:xfrm>
            <a:off x="1142020" y="1067928"/>
            <a:ext cx="4765015" cy="954107"/>
            <a:chOff x="1142020" y="1067928"/>
            <a:chExt cx="4765015" cy="95410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889B3AB-FC6D-3C6D-589E-BF1FA97D3468}"/>
                </a:ext>
              </a:extLst>
            </p:cNvPr>
            <p:cNvSpPr txBox="1"/>
            <p:nvPr/>
          </p:nvSpPr>
          <p:spPr>
            <a:xfrm>
              <a:off x="1142020" y="1067928"/>
              <a:ext cx="476501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spc="-150" dirty="0">
                  <a:ln w="3175">
                    <a:solidFill>
                      <a:schemeClr val="tx1"/>
                    </a:solidFill>
                  </a:ln>
                  <a:solidFill>
                    <a:srgbClr val="FFD700"/>
                  </a:solidFill>
                  <a:latin typeface="Lucida Handwriting" panose="03010101010101010101" pitchFamily="66" charset="0"/>
                </a:rPr>
                <a:t>SITARUL – INSTRUMENT MUZICAL 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048EB18-F837-A261-D493-3C236E3A77CE}"/>
                </a:ext>
              </a:extLst>
            </p:cNvPr>
            <p:cNvCxnSpPr>
              <a:cxnSpLocks/>
            </p:cNvCxnSpPr>
            <p:nvPr/>
          </p:nvCxnSpPr>
          <p:spPr>
            <a:xfrm>
              <a:off x="1142020" y="1977451"/>
              <a:ext cx="4765015" cy="0"/>
            </a:xfrm>
            <a:prstGeom prst="line">
              <a:avLst/>
            </a:prstGeom>
            <a:ln w="19050">
              <a:solidFill>
                <a:srgbClr val="FFD700"/>
              </a:solidFill>
            </a:ln>
            <a:effectLst>
              <a:glow rad="101600">
                <a:schemeClr val="tx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7424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30</Words>
  <Application>Microsoft Office PowerPoint</Application>
  <PresentationFormat>Widescreen</PresentationFormat>
  <Paragraphs>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Lucida Handwriting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Matei</dc:creator>
  <cp:lastModifiedBy>Matei</cp:lastModifiedBy>
  <cp:revision>2</cp:revision>
  <dcterms:created xsi:type="dcterms:W3CDTF">2025-05-05T18:15:54Z</dcterms:created>
  <dcterms:modified xsi:type="dcterms:W3CDTF">2025-05-05T20:18:23Z</dcterms:modified>
</cp:coreProperties>
</file>

<file path=docProps/thumbnail.jpeg>
</file>